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58" r:id="rId5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3154"/>
    <a:srgbClr val="AB93A0"/>
    <a:srgbClr val="6C3636"/>
    <a:srgbClr val="27527B"/>
    <a:srgbClr val="444A54"/>
    <a:srgbClr val="683054"/>
    <a:srgbClr val="6434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0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وان فرعي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5" name="عنصر نائب للنص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6" name="عنصر نائب للمحتوى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7" name="عنصر نائب للتاريخ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8" name="عنصر نائب للتذييل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عنصر نائب لرقم الشريحة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3" name="عنصر نائب للتذييل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صورة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  <a:endParaRPr lang="ar-SA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عنوان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  <a:endParaRPr lang="ar-SA"/>
          </a:p>
          <a:p>
            <a:pPr lvl="1"/>
            <a:r>
              <a:rPr lang="ar-SA"/>
              <a:t>المستوى الثاني</a:t>
            </a:r>
            <a:endParaRPr lang="ar-SA"/>
          </a:p>
          <a:p>
            <a:pPr lvl="2"/>
            <a:r>
              <a:rPr lang="ar-SA"/>
              <a:t>المستوى الثالث</a:t>
            </a:r>
            <a:endParaRPr lang="ar-SA"/>
          </a:p>
          <a:p>
            <a:pPr lvl="3"/>
            <a:r>
              <a:rPr lang="ar-SA"/>
              <a:t>المستوى الرابع</a:t>
            </a:r>
            <a:endParaRPr lang="ar-SA"/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4F1630-78EA-4F4E-AE2B-13EFA1F0D271}" type="datetimeFigureOut">
              <a:rPr lang="en-US" smtClean="0"/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8B41DA-D710-42CD-A496-A7CDFB0118D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tags" Target="../tags/tag1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hyperlink" Target="https://github.com/Eman288/AI-Coach/tree/main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مربع نص 5"/>
          <p:cNvSpPr txBox="1"/>
          <p:nvPr/>
        </p:nvSpPr>
        <p:spPr>
          <a:xfrm>
            <a:off x="860466" y="1541309"/>
            <a:ext cx="10471355" cy="6000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Project Group ID ”29”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b="0" i="0" dirty="0" err="1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Eman</a:t>
            </a: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 </a:t>
            </a:r>
            <a:r>
              <a:rPr lang="en-US" b="0" i="0" dirty="0" err="1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Tamam</a:t>
            </a: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 Mohamed : 162021069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Yasmeen Khaled Mohamed : 162021387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Arwa Mostafa Mohamed : 162021047</a:t>
            </a:r>
            <a:endParaRPr lang="en-US" b="0" i="0" dirty="0">
              <a:solidFill>
                <a:srgbClr val="495365"/>
              </a:solidFill>
              <a:effectLst/>
              <a:latin typeface="Palatino Linotype" panose="02040502050505030304" charset="0"/>
              <a:cs typeface="Palatino Linotype" panose="0204050205050503030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Arial" panose="020B060402020202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Arial" panose="020B060402020202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Arial" panose="020B060402020202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Arial" panose="020B060402020202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Lato" panose="020F0502020204030204" pitchFamily="34" charset="0"/>
            </a:endParaRPr>
          </a:p>
          <a:p>
            <a:pPr algn="ctr"/>
            <a:endParaRPr lang="en-US" dirty="0">
              <a:solidFill>
                <a:srgbClr val="495365"/>
              </a:solidFill>
              <a:latin typeface="Lato" panose="020F0502020204030204" pitchFamily="34" charset="0"/>
            </a:endParaRPr>
          </a:p>
          <a:p>
            <a:pPr algn="ctr"/>
            <a:endParaRPr lang="en-US" b="0" i="0" dirty="0">
              <a:solidFill>
                <a:srgbClr val="495365"/>
              </a:solidFill>
              <a:effectLst/>
              <a:latin typeface="Lato" panose="020F0502020204030204" pitchFamily="34" charset="0"/>
            </a:endParaRPr>
          </a:p>
          <a:p>
            <a:pPr algn="ctr"/>
            <a:b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Dept. of Computer Science</a:t>
            </a:r>
            <a:b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r>
              <a:rPr lang="en-US" sz="2000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  <a:t>College of Computers and Information , Assiut University</a:t>
            </a: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br>
              <a:rPr lang="en-US" b="0" i="0" dirty="0">
                <a:solidFill>
                  <a:srgbClr val="495365"/>
                </a:solidFill>
                <a:effectLst/>
                <a:latin typeface="Palatino Linotype" panose="02040502050505030304" charset="0"/>
                <a:cs typeface="Palatino Linotype" panose="02040502050505030304" charset="0"/>
              </a:rPr>
            </a:br>
            <a:endParaRPr lang="en-US" b="0" i="0" dirty="0">
              <a:solidFill>
                <a:srgbClr val="495365"/>
              </a:solidFill>
              <a:effectLst/>
              <a:latin typeface="Palatino Linotype" panose="02040502050505030304" charset="0"/>
              <a:cs typeface="Palatino Linotype" panose="02040502050505030304" charset="0"/>
            </a:endParaRPr>
          </a:p>
          <a:p>
            <a:br>
              <a:rPr lang="en-US" b="0" i="0" dirty="0">
                <a:solidFill>
                  <a:srgbClr val="495365"/>
                </a:solidFill>
                <a:effectLst/>
                <a:latin typeface="Lato" panose="020F0502020204030204" pitchFamily="34" charset="0"/>
              </a:rPr>
            </a:br>
            <a:endParaRPr lang="en-US" dirty="0"/>
          </a:p>
        </p:txBody>
      </p:sp>
      <p:pic>
        <p:nvPicPr>
          <p:cNvPr id="8" name="صورة 7" descr="صورة تحتوي على نص, رمز, الرسومات, الخط&#10;&#10;تم إنشاء الوصف تلقائياً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144" y="2928201"/>
            <a:ext cx="1714500" cy="2390775"/>
          </a:xfrm>
          <a:prstGeom prst="rect">
            <a:avLst/>
          </a:prstGeom>
        </p:spPr>
      </p:pic>
      <p:sp>
        <p:nvSpPr>
          <p:cNvPr id="2" name="Freeform 1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1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10" name="مربع نص 9"/>
          <p:cNvSpPr txBox="1"/>
          <p:nvPr/>
        </p:nvSpPr>
        <p:spPr>
          <a:xfrm>
            <a:off x="3780790" y="246833"/>
            <a:ext cx="463099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Palatino Linotype" panose="02040502050505030304" charset="0"/>
                <a:cs typeface="Palatino Linotype" panose="02040502050505030304" charset="0"/>
              </a:rPr>
              <a:t>AI Coach</a:t>
            </a:r>
            <a:endParaRPr lang="en-US" sz="3200" dirty="0">
              <a:solidFill>
                <a:schemeClr val="bg1"/>
              </a:solidFill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مربع نص 2"/>
          <p:cNvSpPr txBox="1"/>
          <p:nvPr/>
        </p:nvSpPr>
        <p:spPr>
          <a:xfrm>
            <a:off x="373380" y="1489688"/>
            <a:ext cx="4984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</a:rPr>
              <a:t>Task description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7" name="مربع نص 6"/>
          <p:cNvSpPr txBox="1"/>
          <p:nvPr/>
        </p:nvSpPr>
        <p:spPr>
          <a:xfrm>
            <a:off x="373626" y="1818968"/>
            <a:ext cx="1114978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AI Coach app is designed to function like a real coach, guiding you on your journey towards a healthy lifestyle. It detects the exercise you are performing and provides feedback on whether it is being executed correctly or not. 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AI Coach is a safe way to work out at home, eliminating any concerns about performing exercises incorrectly or in a dangerous manner.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exercises in this are: push-ups, Crunches, and Squats.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5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Task Description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2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3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5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Demo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882015" y="6215380"/>
            <a:ext cx="87172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latin typeface="Palatino Linotype" panose="02040502050505030304" charset="0"/>
                <a:cs typeface="Palatino Linotype" panose="02040502050505030304" charset="0"/>
                <a:hlinkClick r:id="rId1" action="ppaction://hlinkfile"/>
              </a:rPr>
              <a:t>https://github.com/Eman288/AI-Coach/tree/main</a:t>
            </a:r>
            <a:endParaRPr lang="en-US" sz="200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pic>
        <p:nvPicPr>
          <p:cNvPr id="7" name="29_Demo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93700" y="1076960"/>
            <a:ext cx="9325610" cy="48691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ربع نص 3"/>
          <p:cNvSpPr txBox="1"/>
          <p:nvPr/>
        </p:nvSpPr>
        <p:spPr>
          <a:xfrm>
            <a:off x="88490" y="1050677"/>
            <a:ext cx="11503742" cy="5683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Modifying the</a:t>
            </a: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 dataset</a:t>
            </a: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.</a:t>
            </a:r>
            <a:endParaRPr lang="ar-EG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defining the "</a:t>
            </a:r>
            <a:r>
              <a:rPr lang="en-US" sz="2000" dirty="0" err="1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load_dataset</a:t>
            </a: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" function to load the data from our dataset.</a:t>
            </a:r>
            <a:endParaRPr lang="ar-EG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Using a </a:t>
            </a:r>
            <a:r>
              <a:rPr lang="en-US" sz="2000" dirty="0" err="1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mediapipe</a:t>
            </a: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 solution ”Pose Landmark Detection”.</a:t>
            </a:r>
            <a:endParaRPr lang="ar-EG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Converting the labels of the dataset into numerical values.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Building the model from different resources using the </a:t>
            </a:r>
            <a:r>
              <a:rPr lang="en-US" sz="2000" dirty="0" err="1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Keras</a:t>
            </a: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Setting the number of epochs to 150.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Saving the model to “</a:t>
            </a:r>
            <a:r>
              <a:rPr lang="en-US" sz="2000" dirty="0" err="1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model.keras</a:t>
            </a: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” file.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Enable the use of webcam in the model.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457200" marR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</a:rPr>
              <a:t>Printing the result on the window, not the console.</a:t>
            </a:r>
            <a:endParaRPr lang="en-US" sz="2000" dirty="0">
              <a:effectLst/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4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6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Contribution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ربع نص 3"/>
          <p:cNvSpPr txBox="1"/>
          <p:nvPr/>
        </p:nvSpPr>
        <p:spPr>
          <a:xfrm>
            <a:off x="511175" y="1865630"/>
            <a:ext cx="11316970" cy="33604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  <a:sym typeface="+mn-ea"/>
              </a:rPr>
              <a:t>We brought a dataset that was made for the push_up exercise from “Kaggle”</a:t>
            </a: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  <a:sym typeface="+mn-ea"/>
              </a:rPr>
              <a:t>We modified the dataset and added our data to make it learn another two exercises </a:t>
            </a: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  <a:sym typeface="+mn-ea"/>
              </a:rPr>
              <a:t>The dataset consists of 6 folders, each exercise has two folders so the labels are either true or false</a:t>
            </a: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ea typeface="Aptos" panose="020B0004020202020204" pitchFamily="34" charset="0"/>
                <a:cs typeface="Palatino Linotype" panose="02040502050505030304" charset="0"/>
                <a:sym typeface="+mn-ea"/>
              </a:rPr>
              <a:t>Each folder contains 40-61 video</a:t>
            </a: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742950" marR="0" indent="-28575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  <a:p>
            <a:pPr marL="457200" marR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2000" dirty="0">
              <a:latin typeface="Palatino Linotype" panose="02040502050505030304" charset="0"/>
              <a:ea typeface="Aptos" panose="020B0004020202020204" pitchFamily="34" charset="0"/>
              <a:cs typeface="Palatino Linotype" panose="02040502050505030304" charset="0"/>
              <a:sym typeface="+mn-ea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5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9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Data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مربع نص 2"/>
          <p:cNvSpPr txBox="1"/>
          <p:nvPr/>
        </p:nvSpPr>
        <p:spPr>
          <a:xfrm>
            <a:off x="186813" y="137652"/>
            <a:ext cx="394273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</a:rPr>
              <a:t>Proect architecture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5" name="صورة 4" descr="صورة تحتوي على نص, إيصال, رسم بياني, الخط&#10;&#10;تم إنشاء الوصف تلقائياً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710" y="1104900"/>
            <a:ext cx="6164580" cy="559244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-311150" y="63017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Fig 1: model architecture 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6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7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Project Architecture</a:t>
            </a:r>
            <a:endParaRPr lang="en-US" alt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مربع نص 2"/>
          <p:cNvSpPr txBox="1"/>
          <p:nvPr/>
        </p:nvSpPr>
        <p:spPr>
          <a:xfrm>
            <a:off x="285115" y="1042035"/>
            <a:ext cx="11641455" cy="55930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 rtl="0">
              <a:buFont typeface="Arial" panose="020B0604020202020204" pitchFamily="34" charset="0"/>
              <a:buNone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 rtl="0"/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model created with 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</a:rPr>
              <a:t>Tensorflow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 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</a:rPr>
              <a:t>keras</a:t>
            </a:r>
            <a:endParaRPr lang="en-US" sz="2000" dirty="0" err="1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 err="1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Using the pose landmark detection from mediapipe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indent="0" algn="l" rtl="0">
              <a:buFont typeface="Arial" panose="020B0604020202020204" pitchFamily="34" charset="0"/>
              <a:buNone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This model consists of 9 layers: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lvl="2" indent="0" algn="l" rtl="0">
              <a:buNone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1 Input, 2 Conv1D with “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relu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” activation function, 2 Maxpooling1D, 1 Flatten, 2  Dense   one with “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relu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” activation function and the other with “</a:t>
            </a:r>
            <a:r>
              <a:rPr lang="en-US" sz="2000" dirty="0" err="1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softmax</a:t>
            </a: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” activation function, 1 Dropout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lvl="2" indent="0" algn="l" rtl="0">
              <a:buNone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epoch number is 150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optimizer is 'adam', the loss function is ‘sparse_categorical_crossentropy', and the metrics is 'accuracy'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</a:rPr>
              <a:t>The number of classes is 6 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7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9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Methods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371475" y="1095375"/>
            <a:ext cx="9796780" cy="55873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l" rtl="0">
              <a:buFont typeface="Arial" panose="020B0604020202020204" pitchFamily="34" charset="0"/>
              <a:buNone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Accuracy:  0.9896  (98.96%) 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Loss: 0.0262 (2.62%)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latin typeface="Palatino Linotype" panose="02040502050505030304" charset="0"/>
                <a:cs typeface="Palatino Linotype" panose="02040502050505030304" charset="0"/>
                <a:sym typeface="+mn-ea"/>
              </a:rPr>
              <a:t>Metrics: “accuracy”</a:t>
            </a:r>
            <a:endParaRPr lang="en-US" sz="2000" dirty="0">
              <a:latin typeface="Palatino Linotype" panose="02040502050505030304" charset="0"/>
              <a:cs typeface="Palatino Linotype" panose="02040502050505030304" charset="0"/>
              <a:sym typeface="+mn-ea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0929620" y="5758180"/>
            <a:ext cx="1066165" cy="939165"/>
          </a:xfrm>
          <a:custGeom>
            <a:avLst/>
            <a:gdLst>
              <a:gd name="connsiteX0" fmla="*/ 861 w 3240"/>
              <a:gd name="connsiteY0" fmla="*/ 2424 h 5448"/>
              <a:gd name="connsiteX1" fmla="*/ 588 w 3240"/>
              <a:gd name="connsiteY1" fmla="*/ 0 h 5448"/>
              <a:gd name="connsiteX2" fmla="*/ 3241 w 3240"/>
              <a:gd name="connsiteY2" fmla="*/ 2724 h 5448"/>
              <a:gd name="connsiteX3" fmla="*/ 588 w 3240"/>
              <a:gd name="connsiteY3" fmla="*/ 5448 h 5448"/>
              <a:gd name="connsiteX4" fmla="*/ 861 w 3240"/>
              <a:gd name="connsiteY4" fmla="*/ 2424 h 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1" h="5448">
                <a:moveTo>
                  <a:pt x="861" y="2424"/>
                </a:moveTo>
                <a:cubicBezTo>
                  <a:pt x="861" y="920"/>
                  <a:pt x="-878" y="0"/>
                  <a:pt x="588" y="0"/>
                </a:cubicBezTo>
                <a:cubicBezTo>
                  <a:pt x="2053" y="0"/>
                  <a:pt x="3241" y="1220"/>
                  <a:pt x="3241" y="2724"/>
                </a:cubicBezTo>
                <a:cubicBezTo>
                  <a:pt x="3241" y="4228"/>
                  <a:pt x="2053" y="5448"/>
                  <a:pt x="588" y="5448"/>
                </a:cubicBezTo>
                <a:cubicBezTo>
                  <a:pt x="-878" y="5448"/>
                  <a:pt x="861" y="3928"/>
                  <a:pt x="861" y="2424"/>
                </a:cubicBezTo>
                <a:close/>
              </a:path>
            </a:pathLst>
          </a:cu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Palatino Linotype" panose="02040502050505030304" charset="0"/>
                <a:cs typeface="Palatino Linotype" panose="02040502050505030304" charset="0"/>
              </a:rPr>
              <a:t>8</a:t>
            </a:r>
            <a:endParaRPr lang="en-US">
              <a:latin typeface="Palatino Linotype" panose="02040502050505030304" charset="0"/>
              <a:cs typeface="Palatino Linotype" panose="02040502050505030304" charset="0"/>
            </a:endParaRPr>
          </a:p>
        </p:txBody>
      </p:sp>
      <p:sp>
        <p:nvSpPr>
          <p:cNvPr id="9" name="مستطيل 4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solidFill>
            <a:srgbClr val="403154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sz="3200">
                <a:effectLst/>
                <a:latin typeface="Palatino Linotype" panose="02040502050505030304" charset="0"/>
                <a:cs typeface="Palatino Linotype" panose="02040502050505030304" charset="0"/>
              </a:rPr>
              <a:t>Results</a:t>
            </a:r>
            <a:endParaRPr lang="en-US" sz="3200">
              <a:effectLst/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2076</Words>
  <Application>WPS Presentation</Application>
  <PresentationFormat>شاشة عريضة</PresentationFormat>
  <Paragraphs>111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2" baseType="lpstr">
      <vt:lpstr>Arial</vt:lpstr>
      <vt:lpstr>SimSun</vt:lpstr>
      <vt:lpstr>Wingdings</vt:lpstr>
      <vt:lpstr>Palatino Linotype</vt:lpstr>
      <vt:lpstr>Lato</vt:lpstr>
      <vt:lpstr>Aptos</vt:lpstr>
      <vt:lpstr>Segoe Print</vt:lpstr>
      <vt:lpstr>Calibri</vt:lpstr>
      <vt:lpstr>Microsoft YaHei</vt:lpstr>
      <vt:lpstr>Arial Unicode MS</vt:lpstr>
      <vt:lpstr>Times New Roman</vt:lpstr>
      <vt:lpstr>Aptos Display</vt:lpstr>
      <vt:lpstr>Aldhabi</vt:lpstr>
      <vt:lpstr>نسق 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في PowerPoint</dc:title>
  <dc:creator>Arwa Mostafa</dc:creator>
  <cp:lastModifiedBy>ALTHOURAYA</cp:lastModifiedBy>
  <cp:revision>13</cp:revision>
  <dcterms:created xsi:type="dcterms:W3CDTF">2024-04-07T23:25:00Z</dcterms:created>
  <dcterms:modified xsi:type="dcterms:W3CDTF">2024-04-09T21:43:53Z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26A5461EFE8D4133800998306CEB5137_12</vt:lpwstr>
  </property>
  <property fmtid="{D5CDD505-2E9C-101B-9397-08002B2CF9AE}" pid="3" name="KSOProductBuildVer">
    <vt:lpwstr>1033-12.2.0.13472</vt:lpwstr>
  </property>
</Properties>
</file>

<file path=docProps/thumbnail.jpeg>
</file>